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handoutMasterIdLst>
    <p:handoutMasterId r:id="rId7"/>
  </p:handoutMasterIdLst>
  <p:sldIdLst>
    <p:sldId id="256" r:id="rId2"/>
    <p:sldId id="3943" r:id="rId3"/>
    <p:sldId id="3942" r:id="rId4"/>
    <p:sldId id="3939" r:id="rId5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黄 子" initials="黄" lastIdx="1" clrIdx="0">
    <p:extLst>
      <p:ext uri="{19B8F6BF-5375-455C-9EA6-DF929625EA0E}">
        <p15:presenceInfo xmlns:p15="http://schemas.microsoft.com/office/powerpoint/2012/main" userId="86040e0c0f8320d3" providerId="Windows Live"/>
      </p:ext>
    </p:extLst>
  </p:cmAuthor>
  <p:cmAuthor id="2" name="X240S" initials="X" lastIdx="1" clrIdx="1">
    <p:extLst>
      <p:ext uri="{19B8F6BF-5375-455C-9EA6-DF929625EA0E}">
        <p15:presenceInfo xmlns:p15="http://schemas.microsoft.com/office/powerpoint/2012/main" userId="X240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33CCFF"/>
    <a:srgbClr val="3F3F3F"/>
    <a:srgbClr val="B1D0E9"/>
    <a:srgbClr val="7EA0BC"/>
    <a:srgbClr val="78AEDA"/>
    <a:srgbClr val="6C9ABE"/>
    <a:srgbClr val="418ECB"/>
    <a:srgbClr val="C0D9EE"/>
    <a:srgbClr val="88A8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62" autoAdjust="0"/>
    <p:restoredTop sz="87975" autoAdjust="0"/>
  </p:normalViewPr>
  <p:slideViewPr>
    <p:cSldViewPr snapToGrid="0">
      <p:cViewPr varScale="1">
        <p:scale>
          <a:sx n="87" d="100"/>
          <a:sy n="87" d="100"/>
        </p:scale>
        <p:origin x="456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3768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53E1DEE-D3F6-4359-A93A-2651161113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B28880-D37A-42E2-AD02-25C422C7837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C4702-5025-46FF-AC91-ADDAEA999FCA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B298D8-3A8D-4E20-A40C-F37D501EB4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80514A9-44A4-4B84-A989-FA1E34C740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9E0C6F-72F1-42B0-B6A9-F1C1E7D4E04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0970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9BD55-9150-492C-8AFB-364AB0871009}" type="datetimeFigureOut">
              <a:rPr lang="zh-CN" altLang="en-US" smtClean="0"/>
              <a:t>2022/10/19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C27E3-84BF-4AE1-978D-62C5A22031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6284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/>
          <a:lstStyle/>
          <a:p>
            <a:endParaRPr lang="en-US" altLang="zh-CN" sz="120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EC27E3-84BF-4AE1-978D-62C5A22031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8261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16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2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331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92454" y="6356350"/>
            <a:ext cx="2743200" cy="365125"/>
          </a:xfrm>
        </p:spPr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8D9F77C-A29C-4608-B8C7-BA59873DD911}"/>
              </a:ext>
            </a:extLst>
          </p:cNvPr>
          <p:cNvSpPr/>
          <p:nvPr userDrawn="1"/>
        </p:nvSpPr>
        <p:spPr>
          <a:xfrm>
            <a:off x="630299" y="377341"/>
            <a:ext cx="84667" cy="54274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4019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293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53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362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131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48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53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62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Copyright (c) 2021 Soundec Co. Ltd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31EE0-C5E4-41AC-AF7C-BA8AF86370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72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6" r:id="rId3"/>
    <p:sldLayoutId id="2147483663" r:id="rId4"/>
    <p:sldLayoutId id="2147483664" r:id="rId5"/>
    <p:sldLayoutId id="2147483665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12A32-6B57-4D3C-B98B-C40484BCE2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98246"/>
            <a:ext cx="9144000" cy="2387600"/>
          </a:xfrm>
        </p:spPr>
        <p:txBody>
          <a:bodyPr/>
          <a:lstStyle/>
          <a:p>
            <a:r>
              <a:rPr lang="en-US" altLang="zh-CN" dirty="0" err="1"/>
              <a:t>Soundec</a:t>
            </a:r>
            <a:r>
              <a:rPr lang="en-US" altLang="zh-CN" dirty="0"/>
              <a:t> </a:t>
            </a:r>
            <a:r>
              <a:rPr lang="zh-CN" altLang="en-US" dirty="0"/>
              <a:t>会议音箱解决方案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C8C51C3-7392-42CF-8882-7456C22B5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01662"/>
            <a:ext cx="9144000" cy="975946"/>
          </a:xfrm>
        </p:spPr>
        <p:txBody>
          <a:bodyPr/>
          <a:lstStyle/>
          <a:p>
            <a:r>
              <a:rPr lang="en-US" altLang="zh-CN" dirty="0"/>
              <a:t>V1.0</a:t>
            </a:r>
          </a:p>
          <a:p>
            <a:r>
              <a:rPr lang="zh-CN" altLang="en-US" dirty="0"/>
              <a:t>九音科技有限公司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5BA883-78C9-4159-B5E5-3C91B94C2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2021/12/21</a:t>
            </a:r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8322DD2-6A2F-4120-B905-C7D6ECEEF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5446AE51-A371-49A0-826F-59942034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1</a:t>
            </a:fld>
            <a:endParaRPr 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E9FB2FA-836A-45EA-87A8-6611DFB70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247" y="1015539"/>
            <a:ext cx="1239506" cy="132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498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标题 1">
            <a:extLst>
              <a:ext uri="{FF2B5EF4-FFF2-40B4-BE49-F238E27FC236}">
                <a16:creationId xmlns:a16="http://schemas.microsoft.com/office/drawing/2014/main" id="{07886AD9-95BC-475B-ABCB-24A9F722272D}"/>
              </a:ext>
            </a:extLst>
          </p:cNvPr>
          <p:cNvSpPr txBox="1">
            <a:spLocks/>
          </p:cNvSpPr>
          <p:nvPr/>
        </p:nvSpPr>
        <p:spPr>
          <a:xfrm>
            <a:off x="758117" y="418467"/>
            <a:ext cx="10515600" cy="8126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/>
              <a:t>方案概述</a:t>
            </a: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F4C1BD19-4BEE-48A6-9EC3-A410157120A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5517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背景</a:t>
            </a:r>
            <a:endParaRPr lang="en-US" altLang="zh-CN" dirty="0"/>
          </a:p>
          <a:p>
            <a:pPr lvl="1"/>
            <a:r>
              <a:rPr lang="en-US" altLang="zh-CN" dirty="0" err="1"/>
              <a:t>Soundec</a:t>
            </a:r>
            <a:r>
              <a:rPr lang="en-US" altLang="zh-CN" dirty="0"/>
              <a:t> SNC8600</a:t>
            </a:r>
            <a:r>
              <a:rPr lang="zh-CN" altLang="en-US" dirty="0"/>
              <a:t>会议音箱系列解决方案，涵盖</a:t>
            </a:r>
            <a:r>
              <a:rPr lang="en-US" altLang="zh-CN" dirty="0"/>
              <a:t>2</a:t>
            </a:r>
            <a:r>
              <a:rPr lang="zh-CN" altLang="en-US" dirty="0"/>
              <a:t>麦克风，</a:t>
            </a:r>
            <a:r>
              <a:rPr lang="en-US" altLang="zh-CN" dirty="0"/>
              <a:t>4</a:t>
            </a:r>
            <a:r>
              <a:rPr lang="zh-CN" altLang="en-US" dirty="0"/>
              <a:t>麦克风阵列。可以实现半径</a:t>
            </a:r>
            <a:r>
              <a:rPr lang="en-US" altLang="zh-CN" dirty="0"/>
              <a:t>2~5</a:t>
            </a:r>
            <a:r>
              <a:rPr lang="zh-CN" altLang="en-US" dirty="0"/>
              <a:t>米范围的拾音，做到通话时人声清晰，抑制背景噪声，双讲消回声、去混响等主要功能。适用于不同尺寸的会议室，满足多人会话需求。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144F8BA1-9866-469D-996D-2E7501FB4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4AD6FF7-BDF2-4AA9-8400-8A3D85B93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2</a:t>
            </a:fld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2B67C6A-88FC-486B-8664-F5DB23A4A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423" y="68209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156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标题 1">
            <a:extLst>
              <a:ext uri="{FF2B5EF4-FFF2-40B4-BE49-F238E27FC236}">
                <a16:creationId xmlns:a16="http://schemas.microsoft.com/office/drawing/2014/main" id="{07886AD9-95BC-475B-ABCB-24A9F722272D}"/>
              </a:ext>
            </a:extLst>
          </p:cNvPr>
          <p:cNvSpPr txBox="1">
            <a:spLocks/>
          </p:cNvSpPr>
          <p:nvPr/>
        </p:nvSpPr>
        <p:spPr>
          <a:xfrm>
            <a:off x="746237" y="371158"/>
            <a:ext cx="10515600" cy="85992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/>
              <a:t>系统框图</a:t>
            </a:r>
          </a:p>
        </p:txBody>
      </p:sp>
      <p:sp>
        <p:nvSpPr>
          <p:cNvPr id="63" name="页脚占位符 62">
            <a:extLst>
              <a:ext uri="{FF2B5EF4-FFF2-40B4-BE49-F238E27FC236}">
                <a16:creationId xmlns:a16="http://schemas.microsoft.com/office/drawing/2014/main" id="{D6F0569D-19CB-4C4F-B516-BA4EC6732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sp>
        <p:nvSpPr>
          <p:cNvPr id="64" name="灯片编号占位符 63">
            <a:extLst>
              <a:ext uri="{FF2B5EF4-FFF2-40B4-BE49-F238E27FC236}">
                <a16:creationId xmlns:a16="http://schemas.microsoft.com/office/drawing/2014/main" id="{A4CA02ED-CFDD-412F-8796-FE088112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1EE0-C5E4-41AC-AF7C-BA8AF86370B8}" type="slidenum">
              <a:rPr lang="en-US" smtClean="0"/>
              <a:t>3</a:t>
            </a:fld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F0CA8B-FA9B-476E-A34F-A626B676C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794" y="1665910"/>
            <a:ext cx="9952486" cy="426010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F678CE2-8A95-4DC5-975D-BEE1DF71C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423" y="68209"/>
            <a:ext cx="3251367" cy="10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751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BADA971-DC22-4C2E-87E7-0F92A9160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031EE0-C5E4-41AC-AF7C-BA8AF86370B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Times" pitchFamily="2" charset="0"/>
                <a:ea typeface="微软雅黑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Times" pitchFamily="2" charset="0"/>
              <a:ea typeface="微软雅黑"/>
              <a:cs typeface="+mn-cs"/>
            </a:endParaRPr>
          </a:p>
        </p:txBody>
      </p:sp>
      <p:sp>
        <p:nvSpPr>
          <p:cNvPr id="106" name="Title 1">
            <a:extLst>
              <a:ext uri="{FF2B5EF4-FFF2-40B4-BE49-F238E27FC236}">
                <a16:creationId xmlns:a16="http://schemas.microsoft.com/office/drawing/2014/main" id="{C2973F75-41F5-1445-86D1-0CDAE05FFF1A}"/>
              </a:ext>
            </a:extLst>
          </p:cNvPr>
          <p:cNvSpPr txBox="1">
            <a:spLocks/>
          </p:cNvSpPr>
          <p:nvPr/>
        </p:nvSpPr>
        <p:spPr>
          <a:xfrm>
            <a:off x="834269" y="419669"/>
            <a:ext cx="9635837" cy="6832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defTabSz="914400">
              <a:lnSpc>
                <a:spcPct val="90000"/>
              </a:lnSpc>
              <a:spcBef>
                <a:spcPct val="0"/>
              </a:spcBef>
              <a:buNone/>
              <a:defRPr sz="4400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/>
              <a:t>参数指标</a:t>
            </a:r>
            <a:endParaRPr lang="en-US" altLang="zh-CN" sz="3200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875646B2-030A-4DD5-A695-C5E3D2C4C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167560"/>
              </p:ext>
            </p:extLst>
          </p:nvPr>
        </p:nvGraphicFramePr>
        <p:xfrm>
          <a:off x="715405" y="1475613"/>
          <a:ext cx="6696371" cy="44105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4851">
                  <a:extLst>
                    <a:ext uri="{9D8B030D-6E8A-4147-A177-3AD203B41FA5}">
                      <a16:colId xmlns:a16="http://schemas.microsoft.com/office/drawing/2014/main" val="2096549001"/>
                    </a:ext>
                  </a:extLst>
                </a:gridCol>
                <a:gridCol w="2219656">
                  <a:extLst>
                    <a:ext uri="{9D8B030D-6E8A-4147-A177-3AD203B41FA5}">
                      <a16:colId xmlns:a16="http://schemas.microsoft.com/office/drawing/2014/main" val="1325922583"/>
                    </a:ext>
                  </a:extLst>
                </a:gridCol>
                <a:gridCol w="4081864">
                  <a:extLst>
                    <a:ext uri="{9D8B030D-6E8A-4147-A177-3AD203B41FA5}">
                      <a16:colId xmlns:a16="http://schemas.microsoft.com/office/drawing/2014/main" val="4185508965"/>
                    </a:ext>
                  </a:extLst>
                </a:gridCol>
              </a:tblGrid>
              <a:tr h="177298"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latin typeface="+mn-ea"/>
                          <a:ea typeface="+mn-ea"/>
                        </a:rPr>
                        <a:t>麦克风器件参数</a:t>
                      </a:r>
                    </a:p>
                  </a:txBody>
                  <a:tcPr anchor="ctr">
                    <a:solidFill>
                      <a:srgbClr val="33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/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4634738"/>
                  </a:ext>
                </a:extLst>
              </a:tr>
              <a:tr h="17729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1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麦克风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/>
                        <a:t>4</a:t>
                      </a:r>
                      <a:r>
                        <a:rPr lang="zh-CN" altLang="en-US" sz="1200" dirty="0"/>
                        <a:t>路数字麦克风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7052577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2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麦克风信噪比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/>
                        <a:t>SNR&gt;64dB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2536883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3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麦克风灵敏度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/>
                        <a:t>-26dB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9191201"/>
                  </a:ext>
                </a:extLst>
              </a:tr>
              <a:tr h="177298"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latin typeface="+mn-ea"/>
                          <a:ea typeface="+mn-ea"/>
                        </a:rPr>
                        <a:t>算法支持列表及参数</a:t>
                      </a:r>
                    </a:p>
                  </a:txBody>
                  <a:tcPr anchor="ctr">
                    <a:solidFill>
                      <a:srgbClr val="33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1898617"/>
                  </a:ext>
                </a:extLst>
              </a:tr>
              <a:tr h="17729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拾音距离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半径</a:t>
                      </a:r>
                      <a:r>
                        <a:rPr lang="en-US" altLang="zh-CN" sz="1200" dirty="0"/>
                        <a:t>3</a:t>
                      </a:r>
                      <a:r>
                        <a:rPr lang="zh-CN" altLang="en-US" sz="1200" dirty="0"/>
                        <a:t>米（最佳效果），</a:t>
                      </a:r>
                      <a:r>
                        <a:rPr lang="en-US" altLang="zh-CN" sz="1200" dirty="0"/>
                        <a:t>5</a:t>
                      </a:r>
                      <a:r>
                        <a:rPr lang="zh-CN" altLang="en-US" sz="1200" dirty="0"/>
                        <a:t>米距离可以清晰拾音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9976071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>
                          <a:latin typeface="+mn-ea"/>
                          <a:ea typeface="+mn-ea"/>
                        </a:rPr>
                        <a:t>Beam forming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/>
                        <a:t>4</a:t>
                      </a:r>
                      <a:r>
                        <a:rPr lang="zh-CN" altLang="en-US" sz="1200" dirty="0"/>
                        <a:t>路麦克风</a:t>
                      </a:r>
                      <a:r>
                        <a:rPr lang="en-US" altLang="zh-CN" sz="1200" dirty="0"/>
                        <a:t>360°</a:t>
                      </a:r>
                      <a:r>
                        <a:rPr lang="zh-CN" altLang="en-US" sz="1200" dirty="0"/>
                        <a:t>拾音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3939248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回声消除（</a:t>
                      </a:r>
                      <a:r>
                        <a:rPr lang="en-US" altLang="zh-CN" sz="1200"/>
                        <a:t>AEC</a:t>
                      </a:r>
                      <a:r>
                        <a:rPr lang="zh-CN" altLang="en-US" sz="1200"/>
                        <a:t>）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消除音频链路产生的回声，</a:t>
                      </a:r>
                      <a:r>
                        <a:rPr lang="zh-CN" altLang="en-US" sz="1200" u="sng" dirty="0">
                          <a:solidFill>
                            <a:srgbClr val="FF0000"/>
                          </a:solidFill>
                        </a:rPr>
                        <a:t>消除深度</a:t>
                      </a:r>
                      <a:r>
                        <a:rPr lang="en-US" altLang="zh-CN" sz="1200" u="sng" dirty="0">
                          <a:solidFill>
                            <a:srgbClr val="FF0000"/>
                          </a:solidFill>
                        </a:rPr>
                        <a:t>80dB</a:t>
                      </a:r>
                      <a:endParaRPr lang="zh-CN" altLang="en-US" sz="1200" u="sng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7173996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混响抑制（</a:t>
                      </a:r>
                      <a:r>
                        <a:rPr lang="en-US" altLang="zh-CN" sz="1200"/>
                        <a:t>Dereverb</a:t>
                      </a:r>
                      <a:r>
                        <a:rPr lang="zh-CN" altLang="en-US" sz="1200"/>
                        <a:t>）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u="sng" dirty="0">
                          <a:solidFill>
                            <a:srgbClr val="FF0000"/>
                          </a:solidFill>
                        </a:rPr>
                        <a:t>混响时间</a:t>
                      </a:r>
                      <a:r>
                        <a:rPr lang="en-US" altLang="zh-CN" sz="1200" u="sng" dirty="0">
                          <a:solidFill>
                            <a:srgbClr val="FF0000"/>
                          </a:solidFill>
                        </a:rPr>
                        <a:t>1s</a:t>
                      </a:r>
                      <a:r>
                        <a:rPr lang="zh-CN" altLang="en-US" sz="1200" dirty="0"/>
                        <a:t>，在有混响的会议室，保持远端人声清晰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5291871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环境降噪（</a:t>
                      </a:r>
                      <a:r>
                        <a:rPr lang="en-US" altLang="zh-CN" sz="1200"/>
                        <a:t>ANS</a:t>
                      </a:r>
                      <a:r>
                        <a:rPr lang="zh-CN" altLang="en-US" sz="1200"/>
                        <a:t>）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200" dirty="0"/>
                        <a:t>环境噪音抑制</a:t>
                      </a:r>
                      <a:r>
                        <a:rPr lang="en-US" altLang="zh-CN" sz="1200" u="sng" dirty="0">
                          <a:solidFill>
                            <a:srgbClr val="FF0000"/>
                          </a:solidFill>
                        </a:rPr>
                        <a:t>25dB</a:t>
                      </a:r>
                      <a:r>
                        <a:rPr lang="zh-CN" altLang="en-US" sz="1200" u="sng" dirty="0">
                          <a:solidFill>
                            <a:srgbClr val="FF0000"/>
                          </a:solidFill>
                        </a:rPr>
                        <a:t>；</a:t>
                      </a:r>
                      <a:endParaRPr lang="zh-CN" altLang="en-US" sz="1200" u="sng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7654836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6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/>
                        <a:t>自动增益控制（</a:t>
                      </a:r>
                      <a:r>
                        <a:rPr lang="en-US" altLang="zh-CN" sz="1200"/>
                        <a:t>AGC)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200" dirty="0"/>
                        <a:t>1</a:t>
                      </a:r>
                      <a:r>
                        <a:rPr lang="zh-CN" altLang="en-US" sz="1200" dirty="0"/>
                        <a:t>米到</a:t>
                      </a:r>
                      <a:r>
                        <a:rPr lang="en-US" altLang="zh-CN" sz="1200" dirty="0"/>
                        <a:t>3</a:t>
                      </a:r>
                      <a:r>
                        <a:rPr lang="zh-CN" altLang="en-US" sz="1200" dirty="0"/>
                        <a:t>米距离，远端音量响度一致；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3653876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7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sz="1200"/>
                        <a:t>VAD</a:t>
                      </a:r>
                      <a:endParaRPr lang="zh-CN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/>
                        <a:t>静音检测 </a:t>
                      </a:r>
                      <a:r>
                        <a:rPr lang="en-US" altLang="zh-CN" sz="1200" dirty="0"/>
                        <a:t>2s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1986777"/>
                  </a:ext>
                </a:extLst>
              </a:tr>
              <a:tr h="354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8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1200" dirty="0">
                          <a:latin typeface="+mn-ea"/>
                          <a:ea typeface="+mn-ea"/>
                        </a:rPr>
                        <a:t>采样率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>
                          <a:latin typeface="+mn-ea"/>
                          <a:ea typeface="+mn-ea"/>
                        </a:rPr>
                        <a:t>16kHz/24bits</a:t>
                      </a:r>
                      <a:endParaRPr lang="zh-CN" altLang="en-US" sz="1200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9735093"/>
                  </a:ext>
                </a:extLst>
              </a:tr>
            </a:tbl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DE458D12-7480-447D-B110-918FBCB01FE7}"/>
              </a:ext>
            </a:extLst>
          </p:cNvPr>
          <p:cNvGrpSpPr/>
          <p:nvPr/>
        </p:nvGrpSpPr>
        <p:grpSpPr>
          <a:xfrm>
            <a:off x="7572477" y="1501124"/>
            <a:ext cx="3962748" cy="1961517"/>
            <a:chOff x="7576227" y="1544777"/>
            <a:chExt cx="3962748" cy="196151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123E9A1-EC3E-4A92-9ADE-DED2559777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6602" b="27194"/>
            <a:stretch/>
          </p:blipFill>
          <p:spPr>
            <a:xfrm>
              <a:off x="7576227" y="1544777"/>
              <a:ext cx="1960220" cy="196001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5D9A7FB-9CAC-4881-8562-4738352AD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6609" b="27640"/>
            <a:stretch/>
          </p:blipFill>
          <p:spPr>
            <a:xfrm>
              <a:off x="9561734" y="1548625"/>
              <a:ext cx="1977241" cy="195766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670D821C-6A73-49C0-8D2B-D01B1BAB2CD5}"/>
              </a:ext>
            </a:extLst>
          </p:cNvPr>
          <p:cNvGrpSpPr/>
          <p:nvPr/>
        </p:nvGrpSpPr>
        <p:grpSpPr>
          <a:xfrm>
            <a:off x="7576609" y="3833808"/>
            <a:ext cx="3959593" cy="1956170"/>
            <a:chOff x="7576609" y="3833808"/>
            <a:chExt cx="3959593" cy="1956170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B760A5FE-34F2-4C88-A659-834D3D9C03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26609" b="27676"/>
            <a:stretch/>
          </p:blipFill>
          <p:spPr>
            <a:xfrm>
              <a:off x="7576609" y="3833808"/>
              <a:ext cx="1977242" cy="195617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773448C-E4F2-4FD0-A714-004B296CCE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26609" b="27279"/>
            <a:stretch/>
          </p:blipFill>
          <p:spPr>
            <a:xfrm>
              <a:off x="9575956" y="3833808"/>
              <a:ext cx="1960246" cy="195617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154019A9-971D-44B8-9FC4-EFEABEE88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(c) 2021 Soundec Co. Ltd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A347A16-50A3-4F73-90E3-F33436F922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4423" y="68209"/>
            <a:ext cx="3251367" cy="10541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962479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85167;#375535;#385167;"/>
</p:tagLst>
</file>

<file path=ppt/theme/theme1.xml><?xml version="1.0" encoding="utf-8"?>
<a:theme xmlns:a="http://schemas.openxmlformats.org/drawingml/2006/main" name="Office Theme">
  <a:themeElements>
    <a:clrScheme name="自定义 2">
      <a:dk1>
        <a:srgbClr val="3F3F3F"/>
      </a:dk1>
      <a:lt1>
        <a:srgbClr val="FFFFFF"/>
      </a:lt1>
      <a:dk2>
        <a:srgbClr val="7DA0BC"/>
      </a:dk2>
      <a:lt2>
        <a:srgbClr val="C3D3E0"/>
      </a:lt2>
      <a:accent1>
        <a:srgbClr val="30526C"/>
      </a:accent1>
      <a:accent2>
        <a:srgbClr val="666666"/>
      </a:accent2>
      <a:accent3>
        <a:srgbClr val="30526C"/>
      </a:accent3>
      <a:accent4>
        <a:srgbClr val="868686"/>
      </a:accent4>
      <a:accent5>
        <a:srgbClr val="476C8A"/>
      </a:accent5>
      <a:accent6>
        <a:srgbClr val="B6B6B6"/>
      </a:accent6>
      <a:hlink>
        <a:srgbClr val="1A5B83"/>
      </a:hlink>
      <a:folHlink>
        <a:srgbClr val="C3D3E0"/>
      </a:folHlink>
    </a:clrScheme>
    <a:fontScheme name="自定义 3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15011</TotalTime>
  <Words>247</Words>
  <Application>Microsoft Office PowerPoint</Application>
  <PresentationFormat>宽屏</PresentationFormat>
  <Paragraphs>53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1" baseType="lpstr">
      <vt:lpstr>Helvetica Neue</vt:lpstr>
      <vt:lpstr>等线</vt:lpstr>
      <vt:lpstr>微软雅黑</vt:lpstr>
      <vt:lpstr>Arial</vt:lpstr>
      <vt:lpstr>Times</vt:lpstr>
      <vt:lpstr>Times New Roman</vt:lpstr>
      <vt:lpstr>Office Theme</vt:lpstr>
      <vt:lpstr>Soundec 会议音箱解决方案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WENJIE CAO</dc:creator>
  <cp:lastModifiedBy>Bai Rong</cp:lastModifiedBy>
  <cp:revision>1771</cp:revision>
  <cp:lastPrinted>2021-05-11T02:46:24Z</cp:lastPrinted>
  <dcterms:created xsi:type="dcterms:W3CDTF">2020-12-24T09:04:55Z</dcterms:created>
  <dcterms:modified xsi:type="dcterms:W3CDTF">2022-10-19T00:19:31Z</dcterms:modified>
</cp:coreProperties>
</file>

<file path=docProps/thumbnail.jpeg>
</file>